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Average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Oswald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0" Type="http://schemas.openxmlformats.org/officeDocument/2006/relationships/font" Target="fonts/Oswald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1d2ff9dc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81d2ff9dc2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6d1f6027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6d1f6027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6d1f6027f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6d1f6027f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6d1f6027f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6d1f6027f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6d1f6027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6d1f6027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6d1f6027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6d1f6027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1d2ff9dc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1d2ff9dc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81d2ff9dc2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81d2ff9dc2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1d2ff9dc2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1d2ff9dc2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6d1f6027f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6d1f6027f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6d1f6027f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6d1f6027f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6d1f6027f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76d1f6027f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6d1f6027f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76d1f6027f_0_3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81d2ff9dc2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81d2ff9dc2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81d2ff9dc2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81d2ff9dc2_0_1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6d1f6027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6d1f6027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6d1f6027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6d1f6027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6d1f6027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6d1f6027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6d1f6027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6d1f6027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76d1f6027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76d1f6027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4139952" y="2571750"/>
            <a:ext cx="50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2" type="body"/>
          </p:nvPr>
        </p:nvSpPr>
        <p:spPr>
          <a:xfrm>
            <a:off x="4139952" y="3147814"/>
            <a:ext cx="500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4"/>
          <p:cNvSpPr txBox="1"/>
          <p:nvPr>
            <p:ph idx="2" type="body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6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62" name="Google Shape;62;p16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6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6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p16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66" name="Google Shape;66;p16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2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23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3" name="Google Shape;93;p23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4" name="Google Shape;94;p23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7"/>
          <p:cNvSpPr txBox="1"/>
          <p:nvPr>
            <p:ph idx="1" type="subTitle"/>
          </p:nvPr>
        </p:nvSpPr>
        <p:spPr>
          <a:xfrm>
            <a:off x="0" y="735493"/>
            <a:ext cx="91440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8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179A9D"/>
                </a:solidFill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" type="subTitle"/>
          </p:nvPr>
        </p:nvSpPr>
        <p:spPr>
          <a:xfrm>
            <a:off x="0" y="735493"/>
            <a:ext cx="91440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179A9D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179A9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type="title"/>
          </p:nvPr>
        </p:nvSpPr>
        <p:spPr>
          <a:xfrm>
            <a:off x="8711" y="2074371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1" type="subTitle"/>
          </p:nvPr>
        </p:nvSpPr>
        <p:spPr>
          <a:xfrm>
            <a:off x="0" y="2699733"/>
            <a:ext cx="9144000" cy="25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 1">
  <p:cSld name="3_Basic Layou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2627784" y="2115319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2" type="body"/>
          </p:nvPr>
        </p:nvSpPr>
        <p:spPr>
          <a:xfrm>
            <a:off x="2627784" y="2700526"/>
            <a:ext cx="38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2"/>
          <p:cNvSpPr txBox="1"/>
          <p:nvPr>
            <p:ph idx="1" type="body"/>
          </p:nvPr>
        </p:nvSpPr>
        <p:spPr>
          <a:xfrm>
            <a:off x="4139952" y="2571750"/>
            <a:ext cx="50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1" name="Google Shape;121;p32"/>
          <p:cNvSpPr txBox="1"/>
          <p:nvPr>
            <p:ph idx="2" type="body"/>
          </p:nvPr>
        </p:nvSpPr>
        <p:spPr>
          <a:xfrm>
            <a:off x="4139952" y="3147814"/>
            <a:ext cx="500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 txBox="1"/>
          <p:nvPr>
            <p:ph idx="1" type="body"/>
          </p:nvPr>
        </p:nvSpPr>
        <p:spPr>
          <a:xfrm>
            <a:off x="2627784" y="2115319"/>
            <a:ext cx="38883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3"/>
          <p:cNvSpPr txBox="1"/>
          <p:nvPr>
            <p:ph idx="2" type="body"/>
          </p:nvPr>
        </p:nvSpPr>
        <p:spPr>
          <a:xfrm>
            <a:off x="2627784" y="2700526"/>
            <a:ext cx="3888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and Contents Layout">
  <p:cSld name="Images and Contents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4"/>
          <p:cNvSpPr txBox="1"/>
          <p:nvPr>
            <p:ph idx="1" type="body"/>
          </p:nvPr>
        </p:nvSpPr>
        <p:spPr>
          <a:xfrm>
            <a:off x="0" y="181632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72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Arial"/>
              <a:buNone/>
              <a:defRPr b="0" i="0" sz="36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7" name="Google Shape;127;p34"/>
          <p:cNvSpPr txBox="1"/>
          <p:nvPr>
            <p:ph idx="2" type="body"/>
          </p:nvPr>
        </p:nvSpPr>
        <p:spPr>
          <a:xfrm>
            <a:off x="0" y="757696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28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4"/>
          <p:cNvSpPr/>
          <p:nvPr>
            <p:ph idx="3" type="pic"/>
          </p:nvPr>
        </p:nvSpPr>
        <p:spPr>
          <a:xfrm>
            <a:off x="739674" y="1395769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9" name="Google Shape;129;p34"/>
          <p:cNvSpPr/>
          <p:nvPr>
            <p:ph idx="4" type="pic"/>
          </p:nvPr>
        </p:nvSpPr>
        <p:spPr>
          <a:xfrm>
            <a:off x="2539874" y="1395769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0" name="Google Shape;130;p34"/>
          <p:cNvSpPr/>
          <p:nvPr>
            <p:ph idx="5" type="pic"/>
          </p:nvPr>
        </p:nvSpPr>
        <p:spPr>
          <a:xfrm>
            <a:off x="4340074" y="1395769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24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58" name="Google Shape;5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rt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drive.google.com/file/d/1xnlTFp9NiRU9UkeFyeY-eIOyzbvRu0GT/view" TargetMode="External"/><Relationship Id="rId4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sItCc7k7OSDcN9ZrSIrUtiaGGjYxD79s/view" TargetMode="External"/><Relationship Id="rId4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jpg"/><Relationship Id="rId4" Type="http://schemas.openxmlformats.org/officeDocument/2006/relationships/image" Target="../media/image2.png"/><Relationship Id="rId5" Type="http://schemas.openxmlformats.org/officeDocument/2006/relationships/image" Target="../media/image27.png"/><Relationship Id="rId6" Type="http://schemas.openxmlformats.org/officeDocument/2006/relationships/image" Target="../media/image15.png"/><Relationship Id="rId7" Type="http://schemas.openxmlformats.org/officeDocument/2006/relationships/image" Target="../media/image3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2308200" y="1256575"/>
            <a:ext cx="68358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" sz="3200">
                <a:solidFill>
                  <a:srgbClr val="3C78D8"/>
                </a:solidFill>
              </a:rPr>
              <a:t>     </a:t>
            </a:r>
            <a:r>
              <a:rPr lang="en" sz="3200">
                <a:solidFill>
                  <a:srgbClr val="3C78D8"/>
                </a:solidFill>
              </a:rPr>
              <a:t>Listen and Do</a:t>
            </a:r>
            <a:r>
              <a:rPr lang="en" sz="3200"/>
              <a:t>n’t Forget Bro!: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" sz="3200">
                <a:solidFill>
                  <a:srgbClr val="3C78D8"/>
                </a:solidFill>
              </a:rPr>
              <a:t> </a:t>
            </a:r>
            <a:r>
              <a:rPr lang="en" sz="3200">
                <a:solidFill>
                  <a:srgbClr val="3C78D8"/>
                </a:solidFill>
              </a:rPr>
              <a:t>An FPGA-Bas</a:t>
            </a:r>
            <a:r>
              <a:rPr lang="en" sz="3200"/>
              <a:t>ed Memory Game</a:t>
            </a:r>
            <a:endParaRPr sz="3200"/>
          </a:p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3888950" y="2571750"/>
            <a:ext cx="50040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2400"/>
              <a:t>ECE 5440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2400"/>
              <a:t>Advanced Digital Design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2400"/>
              <a:t>Dr. Yuhua Chen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" sz="2400"/>
              <a:t>4/30/20</a:t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ROM-Based Multi-User Authentication (ID)</a:t>
            </a:r>
            <a:endParaRPr/>
          </a:p>
        </p:txBody>
      </p:sp>
      <p:sp>
        <p:nvSpPr>
          <p:cNvPr id="258" name="Google Shape;258;p44"/>
          <p:cNvSpPr/>
          <p:nvPr/>
        </p:nvSpPr>
        <p:spPr>
          <a:xfrm>
            <a:off x="846063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4"/>
          <p:cNvSpPr/>
          <p:nvPr/>
        </p:nvSpPr>
        <p:spPr>
          <a:xfrm>
            <a:off x="2441475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44"/>
          <p:cNvSpPr/>
          <p:nvPr/>
        </p:nvSpPr>
        <p:spPr>
          <a:xfrm>
            <a:off x="4135838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44"/>
          <p:cNvSpPr/>
          <p:nvPr/>
        </p:nvSpPr>
        <p:spPr>
          <a:xfrm>
            <a:off x="5965900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4"/>
          <p:cNvSpPr/>
          <p:nvPr/>
        </p:nvSpPr>
        <p:spPr>
          <a:xfrm>
            <a:off x="7746538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/>
          <p:nvPr/>
        </p:nvSpPr>
        <p:spPr>
          <a:xfrm>
            <a:off x="846063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244148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4"/>
          <p:cNvSpPr/>
          <p:nvPr/>
        </p:nvSpPr>
        <p:spPr>
          <a:xfrm>
            <a:off x="413583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4"/>
          <p:cNvSpPr/>
          <p:nvPr/>
        </p:nvSpPr>
        <p:spPr>
          <a:xfrm>
            <a:off x="5965913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4"/>
          <p:cNvSpPr/>
          <p:nvPr/>
        </p:nvSpPr>
        <p:spPr>
          <a:xfrm>
            <a:off x="774653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4"/>
          <p:cNvSpPr/>
          <p:nvPr/>
        </p:nvSpPr>
        <p:spPr>
          <a:xfrm>
            <a:off x="184581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4"/>
          <p:cNvSpPr/>
          <p:nvPr/>
        </p:nvSpPr>
        <p:spPr>
          <a:xfrm>
            <a:off x="3490700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4"/>
          <p:cNvSpPr/>
          <p:nvPr/>
        </p:nvSpPr>
        <p:spPr>
          <a:xfrm>
            <a:off x="525291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4"/>
          <p:cNvSpPr/>
          <p:nvPr/>
        </p:nvSpPr>
        <p:spPr>
          <a:xfrm>
            <a:off x="705826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/>
          <p:nvPr/>
        </p:nvSpPr>
        <p:spPr>
          <a:xfrm rot="5400000">
            <a:off x="7948575" y="2669563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4"/>
          <p:cNvSpPr/>
          <p:nvPr/>
        </p:nvSpPr>
        <p:spPr>
          <a:xfrm rot="10800000">
            <a:off x="184581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4"/>
          <p:cNvSpPr/>
          <p:nvPr/>
        </p:nvSpPr>
        <p:spPr>
          <a:xfrm rot="10800000">
            <a:off x="3490700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4"/>
          <p:cNvSpPr/>
          <p:nvPr/>
        </p:nvSpPr>
        <p:spPr>
          <a:xfrm rot="10800000">
            <a:off x="525291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4"/>
          <p:cNvSpPr/>
          <p:nvPr/>
        </p:nvSpPr>
        <p:spPr>
          <a:xfrm rot="10800000">
            <a:off x="705826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4"/>
          <p:cNvSpPr/>
          <p:nvPr/>
        </p:nvSpPr>
        <p:spPr>
          <a:xfrm>
            <a:off x="250400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4"/>
          <p:cNvSpPr txBox="1"/>
          <p:nvPr/>
        </p:nvSpPr>
        <p:spPr>
          <a:xfrm>
            <a:off x="818913" y="1583225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s_ram_init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79" name="Google Shape;279;p44"/>
          <p:cNvSpPr txBox="1"/>
          <p:nvPr/>
        </p:nvSpPr>
        <p:spPr>
          <a:xfrm>
            <a:off x="2361376" y="158322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s_enter_id_1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0" name="Google Shape;280;p44"/>
          <p:cNvSpPr txBox="1"/>
          <p:nvPr/>
        </p:nvSpPr>
        <p:spPr>
          <a:xfrm>
            <a:off x="4055725" y="1583225"/>
            <a:ext cx="1197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s_enter_id_2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1" name="Google Shape;281;p44"/>
          <p:cNvSpPr txBox="1"/>
          <p:nvPr/>
        </p:nvSpPr>
        <p:spPr>
          <a:xfrm>
            <a:off x="5873450" y="1583225"/>
            <a:ext cx="1197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s_enter_id_3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2" name="Google Shape;282;p44"/>
          <p:cNvSpPr txBox="1"/>
          <p:nvPr/>
        </p:nvSpPr>
        <p:spPr>
          <a:xfrm>
            <a:off x="7678800" y="1583225"/>
            <a:ext cx="11973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s_enter_id_4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3" name="Google Shape;283;p44"/>
          <p:cNvSpPr txBox="1"/>
          <p:nvPr/>
        </p:nvSpPr>
        <p:spPr>
          <a:xfrm>
            <a:off x="7722601" y="356782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s_wait_1_id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4" name="Google Shape;284;p44"/>
          <p:cNvSpPr txBox="1"/>
          <p:nvPr/>
        </p:nvSpPr>
        <p:spPr>
          <a:xfrm>
            <a:off x="5917251" y="356782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s_wait_2_id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5" name="Google Shape;285;p44"/>
          <p:cNvSpPr txBox="1"/>
          <p:nvPr/>
        </p:nvSpPr>
        <p:spPr>
          <a:xfrm>
            <a:off x="4169889" y="356782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s_rom_id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6" name="Google Shape;286;p44"/>
          <p:cNvSpPr txBox="1"/>
          <p:nvPr/>
        </p:nvSpPr>
        <p:spPr>
          <a:xfrm>
            <a:off x="2318675" y="3567825"/>
            <a:ext cx="13281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s_compare_id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7" name="Google Shape;287;p44"/>
          <p:cNvSpPr txBox="1"/>
          <p:nvPr/>
        </p:nvSpPr>
        <p:spPr>
          <a:xfrm>
            <a:off x="880100" y="3567825"/>
            <a:ext cx="9495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s_done_id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8" name="Google Shape;288;p44"/>
          <p:cNvSpPr/>
          <p:nvPr/>
        </p:nvSpPr>
        <p:spPr>
          <a:xfrm rot="10800000">
            <a:off x="250413" y="36618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/>
        </p:nvSpPr>
        <p:spPr>
          <a:xfrm>
            <a:off x="29675" y="1335325"/>
            <a:ext cx="7893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r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st == 0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0" name="Google Shape;290;p44"/>
          <p:cNvSpPr txBox="1"/>
          <p:nvPr/>
        </p:nvSpPr>
        <p:spPr>
          <a:xfrm>
            <a:off x="3373325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1" name="Google Shape;291;p44"/>
          <p:cNvSpPr txBox="1"/>
          <p:nvPr/>
        </p:nvSpPr>
        <p:spPr>
          <a:xfrm>
            <a:off x="5052450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2" name="Google Shape;292;p44"/>
          <p:cNvSpPr txBox="1"/>
          <p:nvPr/>
        </p:nvSpPr>
        <p:spPr>
          <a:xfrm>
            <a:off x="6856225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3" name="Google Shape;293;p44"/>
          <p:cNvSpPr txBox="1"/>
          <p:nvPr/>
        </p:nvSpPr>
        <p:spPr>
          <a:xfrm>
            <a:off x="1694200" y="3281000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d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== rom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94" name="Google Shape;294;p44"/>
          <p:cNvSpPr/>
          <p:nvPr/>
        </p:nvSpPr>
        <p:spPr>
          <a:xfrm rot="-5400000">
            <a:off x="2643525" y="26695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4"/>
          <p:cNvSpPr txBox="1"/>
          <p:nvPr/>
        </p:nvSpPr>
        <p:spPr>
          <a:xfrm>
            <a:off x="3059800" y="2579863"/>
            <a:ext cx="17178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a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ddress_id == 3’b111 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ROM-Based Multi-User Authentication (Password)</a:t>
            </a:r>
            <a:endParaRPr/>
          </a:p>
        </p:txBody>
      </p:sp>
      <p:sp>
        <p:nvSpPr>
          <p:cNvPr id="301" name="Google Shape;301;p45"/>
          <p:cNvSpPr/>
          <p:nvPr/>
        </p:nvSpPr>
        <p:spPr>
          <a:xfrm>
            <a:off x="846063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5"/>
          <p:cNvSpPr/>
          <p:nvPr/>
        </p:nvSpPr>
        <p:spPr>
          <a:xfrm>
            <a:off x="2441475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>
            <a:off x="4135838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/>
          <p:nvPr/>
        </p:nvSpPr>
        <p:spPr>
          <a:xfrm>
            <a:off x="5965900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5"/>
          <p:cNvSpPr/>
          <p:nvPr/>
        </p:nvSpPr>
        <p:spPr>
          <a:xfrm>
            <a:off x="7746538" y="1296425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5"/>
          <p:cNvSpPr/>
          <p:nvPr/>
        </p:nvSpPr>
        <p:spPr>
          <a:xfrm>
            <a:off x="846063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5"/>
          <p:cNvSpPr/>
          <p:nvPr/>
        </p:nvSpPr>
        <p:spPr>
          <a:xfrm>
            <a:off x="244148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45"/>
          <p:cNvSpPr/>
          <p:nvPr/>
        </p:nvSpPr>
        <p:spPr>
          <a:xfrm>
            <a:off x="413583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5"/>
          <p:cNvSpPr/>
          <p:nvPr/>
        </p:nvSpPr>
        <p:spPr>
          <a:xfrm>
            <a:off x="5965913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5"/>
          <p:cNvSpPr/>
          <p:nvPr/>
        </p:nvSpPr>
        <p:spPr>
          <a:xfrm>
            <a:off x="7746538" y="3281000"/>
            <a:ext cx="949500" cy="969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45"/>
          <p:cNvSpPr/>
          <p:nvPr/>
        </p:nvSpPr>
        <p:spPr>
          <a:xfrm>
            <a:off x="184581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45"/>
          <p:cNvSpPr/>
          <p:nvPr/>
        </p:nvSpPr>
        <p:spPr>
          <a:xfrm>
            <a:off x="3490700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5"/>
          <p:cNvSpPr/>
          <p:nvPr/>
        </p:nvSpPr>
        <p:spPr>
          <a:xfrm>
            <a:off x="525291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5"/>
          <p:cNvSpPr/>
          <p:nvPr/>
        </p:nvSpPr>
        <p:spPr>
          <a:xfrm>
            <a:off x="7058263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5"/>
          <p:cNvSpPr/>
          <p:nvPr/>
        </p:nvSpPr>
        <p:spPr>
          <a:xfrm rot="5400000">
            <a:off x="7948575" y="2669563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45"/>
          <p:cNvSpPr/>
          <p:nvPr/>
        </p:nvSpPr>
        <p:spPr>
          <a:xfrm rot="10800000">
            <a:off x="184581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45"/>
          <p:cNvSpPr/>
          <p:nvPr/>
        </p:nvSpPr>
        <p:spPr>
          <a:xfrm rot="10800000">
            <a:off x="3490700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5"/>
          <p:cNvSpPr/>
          <p:nvPr/>
        </p:nvSpPr>
        <p:spPr>
          <a:xfrm rot="10800000">
            <a:off x="525291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45"/>
          <p:cNvSpPr/>
          <p:nvPr/>
        </p:nvSpPr>
        <p:spPr>
          <a:xfrm rot="10800000">
            <a:off x="7058263" y="3661850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5"/>
          <p:cNvSpPr/>
          <p:nvPr/>
        </p:nvSpPr>
        <p:spPr>
          <a:xfrm>
            <a:off x="250400" y="16772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5"/>
          <p:cNvSpPr txBox="1"/>
          <p:nvPr/>
        </p:nvSpPr>
        <p:spPr>
          <a:xfrm>
            <a:off x="880088" y="1489175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_enter_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pass_1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2" name="Google Shape;322;p45"/>
          <p:cNvSpPr txBox="1"/>
          <p:nvPr/>
        </p:nvSpPr>
        <p:spPr>
          <a:xfrm>
            <a:off x="7796001" y="3473750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_wai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t_1_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3" name="Google Shape;323;p45"/>
          <p:cNvSpPr txBox="1"/>
          <p:nvPr/>
        </p:nvSpPr>
        <p:spPr>
          <a:xfrm>
            <a:off x="5982951" y="3473750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_wait_2_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4" name="Google Shape;324;p45"/>
          <p:cNvSpPr txBox="1"/>
          <p:nvPr/>
        </p:nvSpPr>
        <p:spPr>
          <a:xfrm>
            <a:off x="4089651" y="356782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s_rom_pass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5" name="Google Shape;325;p45"/>
          <p:cNvSpPr txBox="1"/>
          <p:nvPr/>
        </p:nvSpPr>
        <p:spPr>
          <a:xfrm>
            <a:off x="2427875" y="3528800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_compare_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6" name="Google Shape;326;p45"/>
          <p:cNvSpPr txBox="1"/>
          <p:nvPr/>
        </p:nvSpPr>
        <p:spPr>
          <a:xfrm>
            <a:off x="766100" y="3574775"/>
            <a:ext cx="11097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s_done_pass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7" name="Google Shape;327;p45"/>
          <p:cNvSpPr/>
          <p:nvPr/>
        </p:nvSpPr>
        <p:spPr>
          <a:xfrm rot="10800000">
            <a:off x="250413" y="3661875"/>
            <a:ext cx="545400" cy="20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5"/>
          <p:cNvSpPr txBox="1"/>
          <p:nvPr/>
        </p:nvSpPr>
        <p:spPr>
          <a:xfrm>
            <a:off x="1694200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29" name="Google Shape;329;p45"/>
          <p:cNvSpPr txBox="1"/>
          <p:nvPr/>
        </p:nvSpPr>
        <p:spPr>
          <a:xfrm>
            <a:off x="3373325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0" name="Google Shape;330;p45"/>
          <p:cNvSpPr txBox="1"/>
          <p:nvPr/>
        </p:nvSpPr>
        <p:spPr>
          <a:xfrm>
            <a:off x="5052450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1" name="Google Shape;331;p45"/>
          <p:cNvSpPr txBox="1"/>
          <p:nvPr/>
        </p:nvSpPr>
        <p:spPr>
          <a:xfrm>
            <a:off x="6856225" y="1335325"/>
            <a:ext cx="949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push == 1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2" name="Google Shape;332;p45"/>
          <p:cNvSpPr txBox="1"/>
          <p:nvPr/>
        </p:nvSpPr>
        <p:spPr>
          <a:xfrm>
            <a:off x="1591950" y="3280988"/>
            <a:ext cx="11544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pass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== rom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3" name="Google Shape;333;p45"/>
          <p:cNvSpPr/>
          <p:nvPr/>
        </p:nvSpPr>
        <p:spPr>
          <a:xfrm rot="-8100000">
            <a:off x="1744464" y="2626094"/>
            <a:ext cx="849377" cy="20746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5"/>
          <p:cNvSpPr txBox="1"/>
          <p:nvPr/>
        </p:nvSpPr>
        <p:spPr>
          <a:xfrm>
            <a:off x="2441475" y="2428975"/>
            <a:ext cx="2306400" cy="3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p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ass != rom &amp;&amp; retry &lt; 2’b10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 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5" name="Google Shape;335;p45"/>
          <p:cNvSpPr txBox="1"/>
          <p:nvPr/>
        </p:nvSpPr>
        <p:spPr>
          <a:xfrm>
            <a:off x="2507975" y="1489200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pass_2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4176525" y="1468275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pass_3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7" name="Google Shape;337;p45"/>
          <p:cNvSpPr txBox="1"/>
          <p:nvPr/>
        </p:nvSpPr>
        <p:spPr>
          <a:xfrm>
            <a:off x="6028213" y="1489200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pass_4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338" name="Google Shape;338;p45"/>
          <p:cNvSpPr txBox="1"/>
          <p:nvPr/>
        </p:nvSpPr>
        <p:spPr>
          <a:xfrm>
            <a:off x="7795938" y="1489200"/>
            <a:ext cx="10038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s_enter_</a:t>
            </a:r>
            <a:br>
              <a:rPr lang="en">
                <a:latin typeface="Average"/>
                <a:ea typeface="Average"/>
                <a:cs typeface="Average"/>
                <a:sym typeface="Average"/>
              </a:rPr>
            </a:br>
            <a:r>
              <a:rPr lang="en">
                <a:latin typeface="Average"/>
                <a:ea typeface="Average"/>
                <a:cs typeface="Average"/>
                <a:sym typeface="Average"/>
              </a:rPr>
              <a:t>pass_5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Design</a:t>
            </a:r>
            <a:endParaRPr/>
          </a:p>
        </p:txBody>
      </p:sp>
      <p:pic>
        <p:nvPicPr>
          <p:cNvPr id="344" name="Google Shape;34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938" y="799925"/>
            <a:ext cx="4824425" cy="23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23020"/>
            <a:ext cx="9144002" cy="3085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Player Score Tracking (RAM)</a:t>
            </a:r>
            <a:endParaRPr/>
          </a:p>
        </p:txBody>
      </p:sp>
      <p:pic>
        <p:nvPicPr>
          <p:cNvPr id="351" name="Google Shape;3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00" y="970724"/>
            <a:ext cx="2642099" cy="209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674" y="2136075"/>
            <a:ext cx="6810076" cy="300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8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Score (RAM) </a:t>
            </a:r>
            <a:endParaRPr/>
          </a:p>
        </p:txBody>
      </p:sp>
      <p:pic>
        <p:nvPicPr>
          <p:cNvPr id="358" name="Google Shape;35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98192" y="194078"/>
            <a:ext cx="3947925" cy="525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9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Scenarios</a:t>
            </a:r>
            <a:endParaRPr/>
          </a:p>
        </p:txBody>
      </p:sp>
      <p:sp>
        <p:nvSpPr>
          <p:cNvPr id="364" name="Google Shape;364;p49"/>
          <p:cNvSpPr txBox="1"/>
          <p:nvPr>
            <p:ph idx="1" type="subTitle"/>
          </p:nvPr>
        </p:nvSpPr>
        <p:spPr>
          <a:xfrm>
            <a:off x="150" y="1087583"/>
            <a:ext cx="91440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1:</a:t>
            </a:r>
            <a:br>
              <a:rPr lang="en"/>
            </a:br>
            <a:r>
              <a:rPr lang="en"/>
              <a:t>If the display is 0, flip up the 2nd switch.</a:t>
            </a:r>
            <a:br>
              <a:rPr lang="en"/>
            </a:br>
            <a:r>
              <a:rPr lang="en"/>
              <a:t>If the display is 1, flip up the 2nd switch.</a:t>
            </a:r>
            <a:br>
              <a:rPr lang="en"/>
            </a:br>
            <a:r>
              <a:rPr lang="en"/>
              <a:t>If the display is 2, flip up the 3rd switch. </a:t>
            </a:r>
            <a:br>
              <a:rPr lang="en"/>
            </a:br>
            <a:r>
              <a:rPr lang="en"/>
              <a:t>If the display is 3, flip up the 4th switch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Stage 2:</a:t>
            </a:r>
            <a:br>
              <a:rPr lang="en"/>
            </a:br>
            <a:r>
              <a:rPr lang="en"/>
              <a:t>If the display is 0, flip up switch under display showing “3”. </a:t>
            </a:r>
            <a:br>
              <a:rPr lang="en"/>
            </a:br>
            <a:r>
              <a:rPr lang="en"/>
              <a:t>If the display is 1, flip up the switch you flipped up in stage 1.</a:t>
            </a:r>
            <a:br>
              <a:rPr lang="en"/>
            </a:br>
            <a:r>
              <a:rPr lang="en"/>
              <a:t>If the display is 2, flip up the 1st switch.. </a:t>
            </a:r>
            <a:br>
              <a:rPr lang="en"/>
            </a:br>
            <a:r>
              <a:rPr lang="en"/>
              <a:t>If the display is 3, flip up the 2nd switch.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0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Scenarios </a:t>
            </a:r>
            <a:endParaRPr/>
          </a:p>
        </p:txBody>
      </p:sp>
      <p:sp>
        <p:nvSpPr>
          <p:cNvPr id="370" name="Google Shape;370;p50"/>
          <p:cNvSpPr txBox="1"/>
          <p:nvPr>
            <p:ph idx="1" type="subTitle"/>
          </p:nvPr>
        </p:nvSpPr>
        <p:spPr>
          <a:xfrm>
            <a:off x="0" y="998759"/>
            <a:ext cx="9144000" cy="33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Stage 3:</a:t>
            </a:r>
            <a:br>
              <a:rPr lang="en"/>
            </a:br>
            <a:r>
              <a:rPr lang="en"/>
              <a:t>If the display is 0, flip up the switch you flipped in stage 2.</a:t>
            </a:r>
            <a:br>
              <a:rPr lang="en"/>
            </a:br>
            <a:r>
              <a:rPr lang="en"/>
              <a:t>If the display is 1, </a:t>
            </a:r>
            <a:r>
              <a:rPr lang="en"/>
              <a:t>flip up the switch you flipped in stage 1</a:t>
            </a:r>
            <a:r>
              <a:rPr lang="en"/>
              <a:t>. </a:t>
            </a:r>
            <a:br>
              <a:rPr lang="en"/>
            </a:br>
            <a:r>
              <a:rPr lang="en"/>
              <a:t>If the display is 2, flip up the 3rd switch. </a:t>
            </a:r>
            <a:br>
              <a:rPr lang="en"/>
            </a:br>
            <a:r>
              <a:rPr lang="en"/>
              <a:t>If the display is 3, </a:t>
            </a:r>
            <a:r>
              <a:rPr lang="en"/>
              <a:t>flip up switch under display showing “3”. </a:t>
            </a:r>
            <a:r>
              <a:rPr lang="en"/>
              <a:t>..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Stage 4:</a:t>
            </a:r>
            <a:br>
              <a:rPr lang="en"/>
            </a:br>
            <a:r>
              <a:rPr lang="en"/>
              <a:t>If the display is 0, flip up the switch you flipped in stage 1. </a:t>
            </a:r>
            <a:br>
              <a:rPr lang="en"/>
            </a:br>
            <a:r>
              <a:rPr lang="en"/>
              <a:t>If the display is 1, flip up the 1st switch. </a:t>
            </a:r>
            <a:br>
              <a:rPr lang="en"/>
            </a:br>
            <a:r>
              <a:rPr lang="en"/>
              <a:t>If the display is 2, flip up the switch you flipped in stage 2. </a:t>
            </a:r>
            <a:br>
              <a:rPr lang="en"/>
            </a:br>
            <a:r>
              <a:rPr lang="en"/>
              <a:t>If the display is 3, flip up the switch you flipped in stage 3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"/>
          <p:cNvSpPr txBox="1"/>
          <p:nvPr>
            <p:ph type="title"/>
          </p:nvPr>
        </p:nvSpPr>
        <p:spPr>
          <a:xfrm>
            <a:off x="8561" y="-7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Setup</a:t>
            </a:r>
            <a:endParaRPr/>
          </a:p>
        </p:txBody>
      </p:sp>
      <p:sp>
        <p:nvSpPr>
          <p:cNvPr id="376" name="Google Shape;376;p51"/>
          <p:cNvSpPr txBox="1"/>
          <p:nvPr>
            <p:ph idx="1" type="subTitle"/>
          </p:nvPr>
        </p:nvSpPr>
        <p:spPr>
          <a:xfrm>
            <a:off x="8550" y="696475"/>
            <a:ext cx="4531500" cy="42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seven-segment displays = digit timer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seven-segment display = id/password entry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 seven-segment displays = max score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red LED = incorrect id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1 green LED = correct id</a:t>
            </a:r>
            <a:br>
              <a:rPr lang="en"/>
            </a:br>
            <a:br>
              <a:rPr lang="en"/>
            </a:br>
            <a:r>
              <a:rPr lang="en"/>
              <a:t>1 green LED = correct password</a:t>
            </a:r>
            <a:br>
              <a:rPr lang="en"/>
            </a:br>
            <a:br>
              <a:rPr lang="en"/>
            </a:br>
            <a:r>
              <a:rPr lang="en"/>
              <a:t>1 red LED = incorrect password</a:t>
            </a:r>
            <a:br>
              <a:rPr lang="en"/>
            </a:br>
            <a:br>
              <a:rPr lang="en"/>
            </a:br>
            <a:r>
              <a:rPr lang="en"/>
              <a:t>1 </a:t>
            </a:r>
            <a:r>
              <a:rPr lang="en"/>
              <a:t>r</a:t>
            </a:r>
            <a:r>
              <a:rPr lang="en"/>
              <a:t>ed LED = timeout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"/>
          <p:cNvSpPr txBox="1"/>
          <p:nvPr/>
        </p:nvSpPr>
        <p:spPr>
          <a:xfrm>
            <a:off x="5410175" y="1193975"/>
            <a:ext cx="40017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2 switches = difficulty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4 switches = player input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4 switches = id/password entry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1 button = reset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1 button = login/reconfig/game start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1 button = max score</a:t>
            </a:r>
            <a:endParaRPr sz="1800">
              <a:solidFill>
                <a:schemeClr val="lt1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lt1"/>
                </a:solidFill>
                <a:latin typeface="Average"/>
                <a:ea typeface="Average"/>
                <a:cs typeface="Average"/>
                <a:sym typeface="Average"/>
              </a:rPr>
              <a:t>1 button = player input/logout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2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 (Part 1)</a:t>
            </a:r>
            <a:endParaRPr/>
          </a:p>
        </p:txBody>
      </p:sp>
      <p:pic>
        <p:nvPicPr>
          <p:cNvPr id="383" name="Google Shape;383;p52" title="Sign I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700" y="937018"/>
            <a:ext cx="7264589" cy="408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3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Demonstration (Part 2)</a:t>
            </a:r>
            <a:endParaRPr/>
          </a:p>
        </p:txBody>
      </p:sp>
      <p:pic>
        <p:nvPicPr>
          <p:cNvPr id="389" name="Google Shape;389;p53" title="Gameplay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9850" y="947818"/>
            <a:ext cx="7264589" cy="408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6"/>
          <p:cNvSpPr txBox="1"/>
          <p:nvPr>
            <p:ph idx="1" type="body"/>
          </p:nvPr>
        </p:nvSpPr>
        <p:spPr>
          <a:xfrm>
            <a:off x="0" y="339871"/>
            <a:ext cx="91440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lang="en"/>
              <a:t>Shasta GuideBot Model 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</a:pPr>
            <a:r>
              <a:rPr b="1" lang="en" sz="2400"/>
              <a:t> </a:t>
            </a:r>
            <a:endParaRPr b="1" sz="2400"/>
          </a:p>
        </p:txBody>
      </p:sp>
      <p:grpSp>
        <p:nvGrpSpPr>
          <p:cNvPr id="142" name="Google Shape;142;p36"/>
          <p:cNvGrpSpPr/>
          <p:nvPr/>
        </p:nvGrpSpPr>
        <p:grpSpPr>
          <a:xfrm>
            <a:off x="434613" y="3585075"/>
            <a:ext cx="1533007" cy="1366325"/>
            <a:chOff x="145209" y="3350191"/>
            <a:chExt cx="1762888" cy="1366325"/>
          </a:xfrm>
        </p:grpSpPr>
        <p:grpSp>
          <p:nvGrpSpPr>
            <p:cNvPr id="143" name="Google Shape;143;p36"/>
            <p:cNvGrpSpPr/>
            <p:nvPr/>
          </p:nvGrpSpPr>
          <p:grpSpPr>
            <a:xfrm>
              <a:off x="145582" y="3350191"/>
              <a:ext cx="1762514" cy="511800"/>
              <a:chOff x="3678414" y="3327777"/>
              <a:chExt cx="1685810" cy="511800"/>
            </a:xfrm>
          </p:grpSpPr>
          <p:sp>
            <p:nvSpPr>
              <p:cNvPr id="144" name="Google Shape;144;p36"/>
              <p:cNvSpPr txBox="1"/>
              <p:nvPr/>
            </p:nvSpPr>
            <p:spPr>
              <a:xfrm>
                <a:off x="3678414" y="3327777"/>
                <a:ext cx="16857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accent3"/>
                    </a:solidFill>
                  </a:rPr>
                  <a:t>Leandro Viray</a:t>
                </a:r>
                <a:endParaRPr/>
              </a:p>
            </p:txBody>
          </p:sp>
          <p:sp>
            <p:nvSpPr>
              <p:cNvPr id="145" name="Google Shape;145;p36"/>
              <p:cNvSpPr txBox="1"/>
              <p:nvPr/>
            </p:nvSpPr>
            <p:spPr>
              <a:xfrm>
                <a:off x="3678524" y="3589977"/>
                <a:ext cx="16857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accent3"/>
                    </a:solidFill>
                  </a:rPr>
                  <a:t>Electrical Engineer</a:t>
                </a:r>
                <a:endParaRPr/>
              </a:p>
            </p:txBody>
          </p:sp>
        </p:grpSp>
        <p:sp>
          <p:nvSpPr>
            <p:cNvPr id="146" name="Google Shape;146;p36"/>
            <p:cNvSpPr txBox="1"/>
            <p:nvPr/>
          </p:nvSpPr>
          <p:spPr>
            <a:xfrm>
              <a:off x="145209" y="3885516"/>
              <a:ext cx="1762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</a:rPr>
                <a:t> </a:t>
              </a:r>
              <a:r>
                <a:rPr lang="en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" name="Google Shape;147;p36"/>
          <p:cNvGrpSpPr/>
          <p:nvPr/>
        </p:nvGrpSpPr>
        <p:grpSpPr>
          <a:xfrm>
            <a:off x="2062263" y="3585075"/>
            <a:ext cx="1565835" cy="1366325"/>
            <a:chOff x="107490" y="3350191"/>
            <a:chExt cx="1800638" cy="1366325"/>
          </a:xfrm>
        </p:grpSpPr>
        <p:grpSp>
          <p:nvGrpSpPr>
            <p:cNvPr id="148" name="Google Shape;148;p36"/>
            <p:cNvGrpSpPr/>
            <p:nvPr/>
          </p:nvGrpSpPr>
          <p:grpSpPr>
            <a:xfrm>
              <a:off x="107777" y="3350191"/>
              <a:ext cx="1800352" cy="511800"/>
              <a:chOff x="3642254" y="3327777"/>
              <a:chExt cx="1722001" cy="511800"/>
            </a:xfrm>
          </p:grpSpPr>
          <p:sp>
            <p:nvSpPr>
              <p:cNvPr id="149" name="Google Shape;149;p36"/>
              <p:cNvSpPr txBox="1"/>
              <p:nvPr/>
            </p:nvSpPr>
            <p:spPr>
              <a:xfrm>
                <a:off x="3642255" y="3327777"/>
                <a:ext cx="17220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accent3"/>
                    </a:solidFill>
                  </a:rPr>
                  <a:t>Shivam Patel</a:t>
                </a:r>
                <a:endParaRPr/>
              </a:p>
            </p:txBody>
          </p:sp>
          <p:sp>
            <p:nvSpPr>
              <p:cNvPr id="150" name="Google Shape;150;p36"/>
              <p:cNvSpPr txBox="1"/>
              <p:nvPr/>
            </p:nvSpPr>
            <p:spPr>
              <a:xfrm>
                <a:off x="3642254" y="3589977"/>
                <a:ext cx="1722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accent3"/>
                    </a:solidFill>
                  </a:rPr>
                  <a:t>Electrical Engineer</a:t>
                </a:r>
                <a:endParaRPr/>
              </a:p>
            </p:txBody>
          </p:sp>
        </p:grpSp>
        <p:sp>
          <p:nvSpPr>
            <p:cNvPr id="151" name="Google Shape;151;p36"/>
            <p:cNvSpPr txBox="1"/>
            <p:nvPr/>
          </p:nvSpPr>
          <p:spPr>
            <a:xfrm>
              <a:off x="107490" y="3885516"/>
              <a:ext cx="18003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3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2" name="Google Shape;152;p36"/>
          <p:cNvGrpSpPr/>
          <p:nvPr/>
        </p:nvGrpSpPr>
        <p:grpSpPr>
          <a:xfrm>
            <a:off x="3867213" y="3585075"/>
            <a:ext cx="1599085" cy="1366325"/>
            <a:chOff x="69226" y="3350191"/>
            <a:chExt cx="1838875" cy="1366325"/>
          </a:xfrm>
        </p:grpSpPr>
        <p:grpSp>
          <p:nvGrpSpPr>
            <p:cNvPr id="153" name="Google Shape;153;p36"/>
            <p:cNvGrpSpPr/>
            <p:nvPr/>
          </p:nvGrpSpPr>
          <p:grpSpPr>
            <a:xfrm>
              <a:off x="69369" y="3350191"/>
              <a:ext cx="1838731" cy="511800"/>
              <a:chOff x="3605518" y="3327777"/>
              <a:chExt cx="1758710" cy="511800"/>
            </a:xfrm>
          </p:grpSpPr>
          <p:sp>
            <p:nvSpPr>
              <p:cNvPr id="154" name="Google Shape;154;p36"/>
              <p:cNvSpPr txBox="1"/>
              <p:nvPr/>
            </p:nvSpPr>
            <p:spPr>
              <a:xfrm>
                <a:off x="3605518" y="3327777"/>
                <a:ext cx="17586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accent3"/>
                    </a:solidFill>
                  </a:rPr>
                  <a:t>Emilio Baguioro</a:t>
                </a:r>
                <a:endParaRPr/>
              </a:p>
            </p:txBody>
          </p:sp>
          <p:sp>
            <p:nvSpPr>
              <p:cNvPr id="155" name="Google Shape;155;p36"/>
              <p:cNvSpPr txBox="1"/>
              <p:nvPr/>
            </p:nvSpPr>
            <p:spPr>
              <a:xfrm>
                <a:off x="3605628" y="3589977"/>
                <a:ext cx="17586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accent3"/>
                    </a:solidFill>
                  </a:rPr>
                  <a:t>Computer Engineer</a:t>
                </a:r>
                <a:endParaRPr/>
              </a:p>
            </p:txBody>
          </p:sp>
        </p:grpSp>
        <p:sp>
          <p:nvSpPr>
            <p:cNvPr id="156" name="Google Shape;156;p36"/>
            <p:cNvSpPr txBox="1"/>
            <p:nvPr/>
          </p:nvSpPr>
          <p:spPr>
            <a:xfrm>
              <a:off x="69226" y="3885516"/>
              <a:ext cx="18387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3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accent3"/>
                </a:solidFill>
              </a:endParaRPr>
            </a:p>
          </p:txBody>
        </p:sp>
      </p:grpSp>
      <p:sp>
        <p:nvSpPr>
          <p:cNvPr id="157" name="Google Shape;157;p36"/>
          <p:cNvSpPr/>
          <p:nvPr>
            <p:ph idx="3" type="pic"/>
          </p:nvPr>
        </p:nvSpPr>
        <p:spPr>
          <a:xfrm>
            <a:off x="339977" y="1633150"/>
            <a:ext cx="13854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36"/>
          <p:cNvSpPr/>
          <p:nvPr>
            <p:ph idx="4" type="pic"/>
          </p:nvPr>
        </p:nvSpPr>
        <p:spPr>
          <a:xfrm>
            <a:off x="1725312" y="1633144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6"/>
          <p:cNvSpPr/>
          <p:nvPr>
            <p:ph idx="5" type="pic"/>
          </p:nvPr>
        </p:nvSpPr>
        <p:spPr>
          <a:xfrm>
            <a:off x="3453611" y="1633144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6"/>
          <p:cNvSpPr/>
          <p:nvPr>
            <p:ph idx="5" type="pic"/>
          </p:nvPr>
        </p:nvSpPr>
        <p:spPr>
          <a:xfrm>
            <a:off x="5181911" y="1633144"/>
            <a:ext cx="1728300" cy="1800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36"/>
          <p:cNvGrpSpPr/>
          <p:nvPr/>
        </p:nvGrpSpPr>
        <p:grpSpPr>
          <a:xfrm>
            <a:off x="5636500" y="3585075"/>
            <a:ext cx="1533181" cy="1366325"/>
            <a:chOff x="145007" y="3350191"/>
            <a:chExt cx="1763087" cy="1366325"/>
          </a:xfrm>
        </p:grpSpPr>
        <p:grpSp>
          <p:nvGrpSpPr>
            <p:cNvPr id="162" name="Google Shape;162;p36"/>
            <p:cNvGrpSpPr/>
            <p:nvPr/>
          </p:nvGrpSpPr>
          <p:grpSpPr>
            <a:xfrm>
              <a:off x="145295" y="3350191"/>
              <a:ext cx="1762799" cy="511800"/>
              <a:chOff x="3678139" y="3327777"/>
              <a:chExt cx="1686083" cy="511800"/>
            </a:xfrm>
          </p:grpSpPr>
          <p:sp>
            <p:nvSpPr>
              <p:cNvPr id="163" name="Google Shape;163;p36"/>
              <p:cNvSpPr txBox="1"/>
              <p:nvPr/>
            </p:nvSpPr>
            <p:spPr>
              <a:xfrm>
                <a:off x="3678222" y="3327777"/>
                <a:ext cx="16860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accent3"/>
                    </a:solidFill>
                  </a:rPr>
                  <a:t>Rafael Medina</a:t>
                </a:r>
                <a:endParaRPr/>
              </a:p>
            </p:txBody>
          </p:sp>
          <p:sp>
            <p:nvSpPr>
              <p:cNvPr id="164" name="Google Shape;164;p36"/>
              <p:cNvSpPr txBox="1"/>
              <p:nvPr/>
            </p:nvSpPr>
            <p:spPr>
              <a:xfrm>
                <a:off x="3678139" y="3589977"/>
                <a:ext cx="16860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accent3"/>
                    </a:solidFill>
                  </a:rPr>
                  <a:t>Computer Engineer</a:t>
                </a:r>
                <a:endParaRPr/>
              </a:p>
            </p:txBody>
          </p:sp>
        </p:grpSp>
        <p:sp>
          <p:nvSpPr>
            <p:cNvPr id="165" name="Google Shape;165;p36"/>
            <p:cNvSpPr txBox="1"/>
            <p:nvPr/>
          </p:nvSpPr>
          <p:spPr>
            <a:xfrm>
              <a:off x="145007" y="3885516"/>
              <a:ext cx="17628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963" y="1633150"/>
            <a:ext cx="1722324" cy="1800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2938" y="1633150"/>
            <a:ext cx="1722325" cy="18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5263" y="1633150"/>
            <a:ext cx="1736326" cy="180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1588" y="1633150"/>
            <a:ext cx="1736325" cy="18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7925" y="1633148"/>
            <a:ext cx="1599077" cy="18002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36"/>
          <p:cNvGrpSpPr/>
          <p:nvPr/>
        </p:nvGrpSpPr>
        <p:grpSpPr>
          <a:xfrm>
            <a:off x="7280963" y="3585075"/>
            <a:ext cx="1533007" cy="1366325"/>
            <a:chOff x="145209" y="3350191"/>
            <a:chExt cx="1762888" cy="1366325"/>
          </a:xfrm>
        </p:grpSpPr>
        <p:grpSp>
          <p:nvGrpSpPr>
            <p:cNvPr id="172" name="Google Shape;172;p36"/>
            <p:cNvGrpSpPr/>
            <p:nvPr/>
          </p:nvGrpSpPr>
          <p:grpSpPr>
            <a:xfrm>
              <a:off x="145582" y="3350191"/>
              <a:ext cx="1762514" cy="511800"/>
              <a:chOff x="3678414" y="3327777"/>
              <a:chExt cx="1685810" cy="511800"/>
            </a:xfrm>
          </p:grpSpPr>
          <p:sp>
            <p:nvSpPr>
              <p:cNvPr id="173" name="Google Shape;173;p36"/>
              <p:cNvSpPr txBox="1"/>
              <p:nvPr/>
            </p:nvSpPr>
            <p:spPr>
              <a:xfrm>
                <a:off x="3678414" y="3327777"/>
                <a:ext cx="1685700" cy="24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400"/>
                  <a:buFont typeface="Arial"/>
                  <a:buNone/>
                </a:pPr>
                <a:r>
                  <a:rPr b="1" lang="en">
                    <a:solidFill>
                      <a:schemeClr val="accent3"/>
                    </a:solidFill>
                  </a:rPr>
                  <a:t>Son Doan</a:t>
                </a:r>
                <a:endParaRPr/>
              </a:p>
            </p:txBody>
          </p:sp>
          <p:sp>
            <p:nvSpPr>
              <p:cNvPr id="174" name="Google Shape;174;p36"/>
              <p:cNvSpPr txBox="1"/>
              <p:nvPr/>
            </p:nvSpPr>
            <p:spPr>
              <a:xfrm>
                <a:off x="3678524" y="3589977"/>
                <a:ext cx="1685700" cy="2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accent3"/>
                  </a:buClr>
                  <a:buSzPts val="1200"/>
                  <a:buFont typeface="Arial"/>
                  <a:buNone/>
                </a:pPr>
                <a:r>
                  <a:rPr lang="en" sz="1200">
                    <a:solidFill>
                      <a:schemeClr val="accent3"/>
                    </a:solidFill>
                  </a:rPr>
                  <a:t>Computer Engineer</a:t>
                </a:r>
                <a:endParaRPr/>
              </a:p>
            </p:txBody>
          </p:sp>
        </p:grpSp>
        <p:sp>
          <p:nvSpPr>
            <p:cNvPr id="175" name="Google Shape;175;p36"/>
            <p:cNvSpPr txBox="1"/>
            <p:nvPr/>
          </p:nvSpPr>
          <p:spPr>
            <a:xfrm>
              <a:off x="145209" y="3885516"/>
              <a:ext cx="1762500" cy="8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3"/>
                  </a:solidFill>
                </a:rPr>
                <a:t> </a:t>
              </a:r>
              <a:r>
                <a:rPr lang="en" sz="1200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endParaRPr sz="1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54"/>
          <p:cNvGrpSpPr/>
          <p:nvPr/>
        </p:nvGrpSpPr>
        <p:grpSpPr>
          <a:xfrm>
            <a:off x="4171407" y="1605952"/>
            <a:ext cx="649080" cy="649080"/>
            <a:chOff x="5696730" y="3628850"/>
            <a:chExt cx="1799999" cy="1800000"/>
          </a:xfrm>
        </p:grpSpPr>
        <p:sp>
          <p:nvSpPr>
            <p:cNvPr id="395" name="Google Shape;395;p54"/>
            <p:cNvSpPr/>
            <p:nvPr/>
          </p:nvSpPr>
          <p:spPr>
            <a:xfrm rot="-5400000">
              <a:off x="6488430" y="4421150"/>
              <a:ext cx="216000" cy="179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54"/>
            <p:cNvSpPr/>
            <p:nvPr/>
          </p:nvSpPr>
          <p:spPr>
            <a:xfrm rot="-5400000">
              <a:off x="6488430" y="2837150"/>
              <a:ext cx="216000" cy="179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54"/>
            <p:cNvSpPr/>
            <p:nvPr/>
          </p:nvSpPr>
          <p:spPr>
            <a:xfrm>
              <a:off x="5696730" y="3822037"/>
              <a:ext cx="216000" cy="140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54"/>
            <p:cNvSpPr/>
            <p:nvPr/>
          </p:nvSpPr>
          <p:spPr>
            <a:xfrm rot="-5400000">
              <a:off x="6466988" y="4347650"/>
              <a:ext cx="216000" cy="89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54"/>
            <p:cNvSpPr/>
            <p:nvPr/>
          </p:nvSpPr>
          <p:spPr>
            <a:xfrm rot="-5400000">
              <a:off x="6466988" y="3819650"/>
              <a:ext cx="216000" cy="890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54"/>
            <p:cNvSpPr/>
            <p:nvPr/>
          </p:nvSpPr>
          <p:spPr>
            <a:xfrm>
              <a:off x="6884320" y="4156849"/>
              <a:ext cx="216000" cy="10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54"/>
            <p:cNvSpPr/>
            <p:nvPr/>
          </p:nvSpPr>
          <p:spPr>
            <a:xfrm>
              <a:off x="7280729" y="3833303"/>
              <a:ext cx="216000" cy="1404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54"/>
            <p:cNvSpPr/>
            <p:nvPr/>
          </p:nvSpPr>
          <p:spPr>
            <a:xfrm>
              <a:off x="6129788" y="3844850"/>
              <a:ext cx="216000" cy="1056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" name="Google Shape;403;p54"/>
          <p:cNvSpPr txBox="1"/>
          <p:nvPr>
            <p:ph type="title"/>
          </p:nvPr>
        </p:nvSpPr>
        <p:spPr>
          <a:xfrm>
            <a:off x="-67489" y="2335896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4000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8700" y="136181"/>
            <a:ext cx="9126900" cy="11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Listen and Don’t Forget Bro!: An FPGA-Based Memory Game?</a:t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088" y="1454050"/>
            <a:ext cx="8602123" cy="35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/>
          <p:nvPr/>
        </p:nvSpPr>
        <p:spPr>
          <a:xfrm rot="-8100000">
            <a:off x="5673302" y="1947612"/>
            <a:ext cx="1960524" cy="197452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8"/>
          <p:cNvSpPr/>
          <p:nvPr/>
        </p:nvSpPr>
        <p:spPr>
          <a:xfrm>
            <a:off x="3327191" y="1314537"/>
            <a:ext cx="720000" cy="7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8"/>
          <p:cNvSpPr/>
          <p:nvPr/>
        </p:nvSpPr>
        <p:spPr>
          <a:xfrm>
            <a:off x="1743015" y="1985120"/>
            <a:ext cx="720000" cy="7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8"/>
          <p:cNvSpPr/>
          <p:nvPr/>
        </p:nvSpPr>
        <p:spPr>
          <a:xfrm>
            <a:off x="2463120" y="2637882"/>
            <a:ext cx="720000" cy="7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8"/>
          <p:cNvSpPr/>
          <p:nvPr/>
        </p:nvSpPr>
        <p:spPr>
          <a:xfrm>
            <a:off x="1035268" y="3326286"/>
            <a:ext cx="720000" cy="7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8"/>
          <p:cNvSpPr/>
          <p:nvPr/>
        </p:nvSpPr>
        <p:spPr>
          <a:xfrm>
            <a:off x="3688690" y="3996870"/>
            <a:ext cx="720000" cy="720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2" name="Google Shape;192;p38"/>
          <p:cNvCxnSpPr>
            <a:endCxn id="187" idx="6"/>
          </p:cNvCxnSpPr>
          <p:nvPr/>
        </p:nvCxnSpPr>
        <p:spPr>
          <a:xfrm rot="10800000">
            <a:off x="4047191" y="1674537"/>
            <a:ext cx="2612100" cy="956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38"/>
          <p:cNvCxnSpPr>
            <a:endCxn id="188" idx="6"/>
          </p:cNvCxnSpPr>
          <p:nvPr/>
        </p:nvCxnSpPr>
        <p:spPr>
          <a:xfrm rot="10800000">
            <a:off x="2463015" y="2345120"/>
            <a:ext cx="4204200" cy="476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8"/>
          <p:cNvCxnSpPr/>
          <p:nvPr/>
        </p:nvCxnSpPr>
        <p:spPr>
          <a:xfrm rot="10800000">
            <a:off x="3174100" y="2984850"/>
            <a:ext cx="3482400" cy="162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8"/>
          <p:cNvCxnSpPr>
            <a:endCxn id="190" idx="6"/>
          </p:cNvCxnSpPr>
          <p:nvPr/>
        </p:nvCxnSpPr>
        <p:spPr>
          <a:xfrm flipH="1">
            <a:off x="1755268" y="3203586"/>
            <a:ext cx="4896000" cy="4827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6" name="Google Shape;196;p38"/>
          <p:cNvCxnSpPr>
            <a:endCxn id="191" idx="6"/>
          </p:cNvCxnSpPr>
          <p:nvPr/>
        </p:nvCxnSpPr>
        <p:spPr>
          <a:xfrm flipH="1">
            <a:off x="4408690" y="3375870"/>
            <a:ext cx="2239500" cy="9810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" name="Google Shape;197;p38"/>
          <p:cNvSpPr txBox="1"/>
          <p:nvPr/>
        </p:nvSpPr>
        <p:spPr>
          <a:xfrm>
            <a:off x="6587225" y="2464975"/>
            <a:ext cx="17382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79A9D"/>
                </a:solidFill>
              </a:rPr>
              <a:t>Top </a:t>
            </a:r>
            <a:br>
              <a:rPr b="1" lang="en" sz="2000">
                <a:solidFill>
                  <a:srgbClr val="179A9D"/>
                </a:solidFill>
              </a:rPr>
            </a:br>
            <a:r>
              <a:rPr b="1" lang="en" sz="2000">
                <a:solidFill>
                  <a:srgbClr val="179A9D"/>
                </a:solidFill>
              </a:rPr>
              <a:t>Level</a:t>
            </a:r>
            <a:br>
              <a:rPr b="1" lang="en" sz="2000">
                <a:solidFill>
                  <a:srgbClr val="179A9D"/>
                </a:solidFill>
              </a:rPr>
            </a:br>
            <a:r>
              <a:rPr b="1" lang="en" sz="2000">
                <a:solidFill>
                  <a:srgbClr val="179A9D"/>
                </a:solidFill>
              </a:rPr>
              <a:t>Module</a:t>
            </a:r>
            <a:endParaRPr b="1" sz="2000">
              <a:solidFill>
                <a:srgbClr val="179A9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8"/>
          <p:cNvSpPr txBox="1"/>
          <p:nvPr/>
        </p:nvSpPr>
        <p:spPr>
          <a:xfrm>
            <a:off x="4066425" y="1326075"/>
            <a:ext cx="2581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Game Design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99" name="Google Shape;199;p38"/>
          <p:cNvSpPr txBox="1"/>
          <p:nvPr/>
        </p:nvSpPr>
        <p:spPr>
          <a:xfrm>
            <a:off x="2466375" y="1990550"/>
            <a:ext cx="2874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Score Tracking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8"/>
          <p:cNvSpPr txBox="1"/>
          <p:nvPr/>
        </p:nvSpPr>
        <p:spPr>
          <a:xfrm>
            <a:off x="3216512" y="2661463"/>
            <a:ext cx="1823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Access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38"/>
          <p:cNvSpPr txBox="1"/>
          <p:nvPr/>
        </p:nvSpPr>
        <p:spPr>
          <a:xfrm>
            <a:off x="1819250" y="3332400"/>
            <a:ext cx="2161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Timer 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38"/>
          <p:cNvSpPr txBox="1"/>
          <p:nvPr/>
        </p:nvSpPr>
        <p:spPr>
          <a:xfrm>
            <a:off x="4408700" y="4382925"/>
            <a:ext cx="3286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RNG and Verification </a:t>
            </a:r>
            <a:endParaRPr b="1"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8"/>
          <p:cNvSpPr txBox="1"/>
          <p:nvPr>
            <p:ph type="title"/>
          </p:nvPr>
        </p:nvSpPr>
        <p:spPr>
          <a:xfrm>
            <a:off x="8561" y="713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4000"/>
              <a:t>Division of Labor</a:t>
            </a:r>
            <a:endParaRPr/>
          </a:p>
        </p:txBody>
      </p:sp>
      <p:pic>
        <p:nvPicPr>
          <p:cNvPr id="204" name="Google Shape;20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9563" y="2759525"/>
            <a:ext cx="527125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8650" y="1398500"/>
            <a:ext cx="457090" cy="56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9463" y="2103775"/>
            <a:ext cx="527125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6438" y="3444925"/>
            <a:ext cx="577675" cy="4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59863" y="4115525"/>
            <a:ext cx="577675" cy="48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LFSR-Based Random Number Generator</a:t>
            </a:r>
            <a:endParaRPr/>
          </a:p>
        </p:txBody>
      </p:sp>
      <p:pic>
        <p:nvPicPr>
          <p:cNvPr id="214" name="Google Shape;21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75" y="954230"/>
            <a:ext cx="5735101" cy="408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163" y="2283013"/>
            <a:ext cx="3209925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LFSR-Based Random Number Generator</a:t>
            </a:r>
            <a:endParaRPr/>
          </a:p>
        </p:txBody>
      </p:sp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75" y="1496927"/>
            <a:ext cx="7697326" cy="2954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Level Control</a:t>
            </a:r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9430"/>
            <a:ext cx="8839199" cy="197137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1"/>
          <p:cNvSpPr/>
          <p:nvPr/>
        </p:nvSpPr>
        <p:spPr>
          <a:xfrm>
            <a:off x="3281200" y="3358800"/>
            <a:ext cx="2283600" cy="125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41"/>
          <p:cNvSpPr txBox="1"/>
          <p:nvPr/>
        </p:nvSpPr>
        <p:spPr>
          <a:xfrm>
            <a:off x="3558325" y="3635925"/>
            <a:ext cx="17514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Average"/>
                <a:ea typeface="Average"/>
                <a:cs typeface="Average"/>
                <a:sym typeface="Average"/>
              </a:rPr>
              <a:t>level_ctrl_module</a:t>
            </a:r>
            <a:endParaRPr sz="16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0" name="Google Shape;230;p41"/>
          <p:cNvCxnSpPr/>
          <p:nvPr/>
        </p:nvCxnSpPr>
        <p:spPr>
          <a:xfrm>
            <a:off x="5575825" y="3580500"/>
            <a:ext cx="576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1"/>
          <p:cNvCxnSpPr/>
          <p:nvPr/>
        </p:nvCxnSpPr>
        <p:spPr>
          <a:xfrm>
            <a:off x="5575825" y="3944025"/>
            <a:ext cx="576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2" name="Google Shape;232;p41"/>
          <p:cNvCxnSpPr/>
          <p:nvPr/>
        </p:nvCxnSpPr>
        <p:spPr>
          <a:xfrm>
            <a:off x="5575825" y="4395725"/>
            <a:ext cx="576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41"/>
          <p:cNvCxnSpPr/>
          <p:nvPr/>
        </p:nvCxnSpPr>
        <p:spPr>
          <a:xfrm>
            <a:off x="2704900" y="3705650"/>
            <a:ext cx="576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41"/>
          <p:cNvSpPr txBox="1"/>
          <p:nvPr/>
        </p:nvSpPr>
        <p:spPr>
          <a:xfrm>
            <a:off x="1230550" y="3528350"/>
            <a:ext cx="15963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user_level_input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41"/>
          <p:cNvSpPr txBox="1"/>
          <p:nvPr/>
        </p:nvSpPr>
        <p:spPr>
          <a:xfrm>
            <a:off x="6340500" y="3358175"/>
            <a:ext cx="1530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timer_TENS_val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41"/>
          <p:cNvSpPr txBox="1"/>
          <p:nvPr/>
        </p:nvSpPr>
        <p:spPr>
          <a:xfrm>
            <a:off x="6296150" y="3740175"/>
            <a:ext cx="16851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timer_ONES_val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7" name="Google Shape;237;p41"/>
          <p:cNvSpPr txBox="1"/>
          <p:nvPr/>
        </p:nvSpPr>
        <p:spPr>
          <a:xfrm>
            <a:off x="6296150" y="4113250"/>
            <a:ext cx="1530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score_multiplier</a:t>
            </a:r>
            <a:endParaRPr sz="1500"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238" name="Google Shape;238;p41"/>
          <p:cNvCxnSpPr/>
          <p:nvPr/>
        </p:nvCxnSpPr>
        <p:spPr>
          <a:xfrm>
            <a:off x="2704900" y="4317100"/>
            <a:ext cx="576300" cy="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41"/>
          <p:cNvSpPr txBox="1"/>
          <p:nvPr/>
        </p:nvSpPr>
        <p:spPr>
          <a:xfrm>
            <a:off x="1928800" y="4113250"/>
            <a:ext cx="7761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verage"/>
                <a:ea typeface="Average"/>
                <a:cs typeface="Average"/>
                <a:sym typeface="Average"/>
              </a:rPr>
              <a:t>enable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LFSR-Based Timer </a:t>
            </a:r>
            <a:endParaRPr/>
          </a:p>
        </p:txBody>
      </p:sp>
      <p:pic>
        <p:nvPicPr>
          <p:cNvPr id="245" name="Google Shape;2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951" y="752375"/>
            <a:ext cx="6038100" cy="431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8711" y="136168"/>
            <a:ext cx="9126900" cy="6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ROM-Based Multi-User Authentication</a:t>
            </a:r>
            <a:endParaRPr/>
          </a:p>
        </p:txBody>
      </p:sp>
      <p:pic>
        <p:nvPicPr>
          <p:cNvPr id="251" name="Google Shape;2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150" y="1016801"/>
            <a:ext cx="2686400" cy="36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075" y="1016800"/>
            <a:ext cx="2637025" cy="367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ction Break Slide Master">
  <a:themeElements>
    <a:clrScheme name="ALLPPT-COLOR-A20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38D4CD"/>
      </a:accent1>
      <a:accent2>
        <a:srgbClr val="16B7B8"/>
      </a:accent2>
      <a:accent3>
        <a:srgbClr val="179A9D"/>
      </a:accent3>
      <a:accent4>
        <a:srgbClr val="38D4CD"/>
      </a:accent4>
      <a:accent5>
        <a:srgbClr val="16B7B8"/>
      </a:accent5>
      <a:accent6>
        <a:srgbClr val="179A9D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